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5" r:id="rId2"/>
    <p:sldId id="356" r:id="rId3"/>
    <p:sldId id="280" r:id="rId4"/>
    <p:sldId id="353" r:id="rId5"/>
    <p:sldId id="400" r:id="rId6"/>
    <p:sldId id="317" r:id="rId7"/>
    <p:sldId id="323" r:id="rId8"/>
    <p:sldId id="324" r:id="rId9"/>
    <p:sldId id="384" r:id="rId10"/>
    <p:sldId id="358" r:id="rId11"/>
    <p:sldId id="359" r:id="rId12"/>
    <p:sldId id="360" r:id="rId13"/>
    <p:sldId id="362" r:id="rId14"/>
    <p:sldId id="363" r:id="rId15"/>
    <p:sldId id="406" r:id="rId16"/>
    <p:sldId id="361" r:id="rId17"/>
    <p:sldId id="368" r:id="rId18"/>
    <p:sldId id="369" r:id="rId19"/>
    <p:sldId id="370" r:id="rId20"/>
    <p:sldId id="371" r:id="rId21"/>
    <p:sldId id="372" r:id="rId22"/>
    <p:sldId id="375" r:id="rId23"/>
    <p:sldId id="376" r:id="rId24"/>
    <p:sldId id="377" r:id="rId25"/>
    <p:sldId id="407" r:id="rId26"/>
    <p:sldId id="388" r:id="rId27"/>
    <p:sldId id="380" r:id="rId28"/>
    <p:sldId id="381" r:id="rId29"/>
    <p:sldId id="367" r:id="rId30"/>
    <p:sldId id="405" r:id="rId31"/>
    <p:sldId id="382" r:id="rId32"/>
    <p:sldId id="385" r:id="rId33"/>
    <p:sldId id="386" r:id="rId34"/>
    <p:sldId id="383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3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S" initials="I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52"/>
    <a:srgbClr val="C7C0B0"/>
    <a:srgbClr val="60BDD5"/>
    <a:srgbClr val="A5D8E2"/>
    <a:srgbClr val="A4D1E5"/>
    <a:srgbClr val="BBE2E3"/>
    <a:srgbClr val="3045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2787"/>
    <p:restoredTop sz="90929"/>
  </p:normalViewPr>
  <p:slideViewPr>
    <p:cSldViewPr>
      <p:cViewPr>
        <p:scale>
          <a:sx n="83" d="100"/>
          <a:sy n="83" d="100"/>
        </p:scale>
        <p:origin x="-3312" y="-840"/>
      </p:cViewPr>
      <p:guideLst>
        <p:guide orient="horz" pos="2160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065B8F-A8C0-4736-B78A-28F812FDF9EA}" type="datetimeFigureOut">
              <a:rPr lang="en-IE" smtClean="0"/>
              <a:t>18/01/2017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18CBE-080C-4363-9664-A74226FEA58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3101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71A00C3-BE9D-4BFB-8332-F03FFDFF1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7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A2069-A89B-469F-B301-603B28CCE8D0}" type="slidenum">
              <a:rPr lang="en-US"/>
              <a:pPr/>
              <a:t>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E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3E471-8C32-4B58-B3FD-BB346CF63B54}" type="slidenum">
              <a:rPr lang="en-US" smtClean="0">
                <a:ea typeface="ＭＳ Ｐゴシック" pitchFamily="34" charset="-128"/>
              </a:rPr>
              <a:pPr>
                <a:defRPr/>
              </a:pPr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E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3E471-8C32-4B58-B3FD-BB346CF63B54}" type="slidenum">
              <a:rPr lang="en-US" smtClean="0">
                <a:ea typeface="ＭＳ Ｐゴシック" pitchFamily="34" charset="-128"/>
              </a:rPr>
              <a:pPr>
                <a:defRPr/>
              </a:pPr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E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3E471-8C32-4B58-B3FD-BB346CF63B54}" type="slidenum">
              <a:rPr lang="en-US" smtClean="0">
                <a:ea typeface="ＭＳ Ｐゴシック" pitchFamily="34" charset="-128"/>
              </a:rPr>
              <a:pPr>
                <a:defRPr/>
              </a:pPr>
              <a:t>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We also include</a:t>
            </a:r>
            <a:r>
              <a:rPr lang="en-IE" baseline="0" dirty="0"/>
              <a:t> our new makerspace under the digital scholarship umbrella</a:t>
            </a:r>
          </a:p>
          <a:p>
            <a:endParaRPr lang="en-IE" baseline="0" dirty="0"/>
          </a:p>
          <a:p>
            <a:pPr fontAlgn="ctr"/>
            <a:r>
              <a:rPr lang="en-IE" dirty="0"/>
              <a:t>Autodesk Inventor® - Mechanical design and 3D CAD software</a:t>
            </a:r>
          </a:p>
          <a:p>
            <a:pPr fontAlgn="ctr"/>
            <a:r>
              <a:rPr lang="en-IE" dirty="0"/>
              <a:t>Adobe creative suite - Photoshop, Illustrator, Dreamweaver</a:t>
            </a:r>
          </a:p>
          <a:p>
            <a:pPr fontAlgn="ctr"/>
            <a:r>
              <a:rPr lang="en-IE" dirty="0" err="1"/>
              <a:t>Sketchup</a:t>
            </a:r>
            <a:r>
              <a:rPr lang="en-IE" dirty="0"/>
              <a:t> Pro - Easy to learn design software</a:t>
            </a:r>
          </a:p>
          <a:p>
            <a:pPr fontAlgn="ctr"/>
            <a:r>
              <a:rPr lang="en-IE" dirty="0"/>
              <a:t>Anime Studio Pro - Animation software from </a:t>
            </a:r>
            <a:r>
              <a:rPr lang="en-IE" dirty="0" err="1"/>
              <a:t>SmithMicro</a:t>
            </a:r>
            <a:endParaRPr lang="en-IE" dirty="0"/>
          </a:p>
          <a:p>
            <a:pPr fontAlgn="ctr"/>
            <a:r>
              <a:rPr lang="en-IE" dirty="0"/>
              <a:t>Blender - Open source 2 and 3D design software</a:t>
            </a:r>
          </a:p>
          <a:p>
            <a:pPr fontAlgn="ctr"/>
            <a:r>
              <a:rPr lang="en-IE" dirty="0"/>
              <a:t>Clip Studio Paint -  Claims it's the standard paint tool for Manga</a:t>
            </a:r>
          </a:p>
          <a:p>
            <a:pPr fontAlgn="ctr"/>
            <a:r>
              <a:rPr lang="en-IE" dirty="0" err="1"/>
              <a:t>Cura</a:t>
            </a:r>
            <a:r>
              <a:rPr lang="en-IE" dirty="0"/>
              <a:t> - This is the software we use to prepare STL files for 3D 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D0C46-50CF-4E5A-AC3E-4E2ED55D3F8F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13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School Institute Name to go here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4675" y="0"/>
            <a:ext cx="7959725" cy="3962400"/>
          </a:xfrm>
        </p:spPr>
        <p:txBody>
          <a:bodyPr tIns="0"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74675" y="4267200"/>
            <a:ext cx="7959725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School Institute Name to go here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6850" y="0"/>
            <a:ext cx="19891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675" y="0"/>
            <a:ext cx="581977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School Institute Name to go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James </a:t>
            </a:r>
            <a:r>
              <a:rPr lang="en-US" dirty="0" err="1" smtClean="0"/>
              <a:t>Hardiman</a:t>
            </a:r>
            <a:r>
              <a:rPr lang="en-US" dirty="0" smtClean="0"/>
              <a:t> Library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School Institute Name to go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675" y="1981200"/>
            <a:ext cx="3903663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981200"/>
            <a:ext cx="390525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School Institute Name to go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School Institute Name to go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School Institute Name to go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School Institute Name to go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School Institute Name to go here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School Institute Name to go here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88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006252"/>
                </a:solidFill>
                <a:latin typeface="+mn-lt"/>
              </a:defRPr>
            </a:lvl1pPr>
          </a:lstStyle>
          <a:p>
            <a:r>
              <a:rPr lang="en-US"/>
              <a:t>School Institute Name to go here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0"/>
            <a:ext cx="79613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32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981200"/>
            <a:ext cx="79613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2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252"/>
          </a:solidFill>
          <a:latin typeface="Times New Roman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252"/>
          </a:solidFill>
          <a:latin typeface="Times New Roman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252"/>
          </a:solidFill>
          <a:latin typeface="Times New Roman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252"/>
          </a:solidFill>
          <a:latin typeface="Times New Roman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252"/>
          </a:solidFill>
          <a:latin typeface="Times New Roman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252"/>
          </a:solidFill>
          <a:latin typeface="Times New Roman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252"/>
          </a:solidFill>
          <a:latin typeface="Times New Roman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6252"/>
          </a:solidFill>
          <a:latin typeface="Times New Roman" pitchFamily="1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900"/>
        </a:spcAft>
        <a:buChar char="•"/>
        <a:defRPr sz="2400">
          <a:solidFill>
            <a:srgbClr val="00625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ts val="900"/>
        </a:spcAft>
        <a:buChar char="–"/>
        <a:defRPr sz="2400">
          <a:solidFill>
            <a:srgbClr val="00625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0"/>
        </a:spcBef>
        <a:spcAft>
          <a:spcPts val="900"/>
        </a:spcAft>
        <a:buChar char="•"/>
        <a:defRPr sz="2100">
          <a:solidFill>
            <a:srgbClr val="006252"/>
          </a:solidFill>
          <a:latin typeface="+mn-lt"/>
          <a:ea typeface="+mn-ea"/>
        </a:defRPr>
      </a:lvl3pPr>
      <a:lvl4pPr marL="1562100" indent="-228600" algn="l" rtl="0" eaLnBrk="1" fontAlgn="base" hangingPunct="1">
        <a:spcBef>
          <a:spcPct val="0"/>
        </a:spcBef>
        <a:spcAft>
          <a:spcPts val="900"/>
        </a:spcAft>
        <a:buChar char="–"/>
        <a:defRPr>
          <a:solidFill>
            <a:srgbClr val="006252"/>
          </a:solidFill>
          <a:latin typeface="+mn-lt"/>
          <a:ea typeface="+mn-ea"/>
        </a:defRPr>
      </a:lvl4pPr>
      <a:lvl5pPr marL="1981200" indent="-228600" algn="l" rtl="0" eaLnBrk="1" fontAlgn="base" hangingPunct="1">
        <a:spcBef>
          <a:spcPct val="0"/>
        </a:spcBef>
        <a:spcAft>
          <a:spcPts val="900"/>
        </a:spcAft>
        <a:buChar char="»"/>
        <a:defRPr sz="1600">
          <a:solidFill>
            <a:srgbClr val="006252"/>
          </a:solidFill>
          <a:latin typeface="+mn-lt"/>
          <a:ea typeface="+mn-ea"/>
        </a:defRPr>
      </a:lvl5pPr>
      <a:lvl6pPr marL="2438400" indent="-228600" algn="l" rtl="0" eaLnBrk="1" fontAlgn="base" hangingPunct="1">
        <a:spcBef>
          <a:spcPct val="0"/>
        </a:spcBef>
        <a:spcAft>
          <a:spcPts val="900"/>
        </a:spcAft>
        <a:buChar char="»"/>
        <a:defRPr sz="1600">
          <a:solidFill>
            <a:srgbClr val="006252"/>
          </a:solidFill>
          <a:latin typeface="+mn-lt"/>
          <a:ea typeface="+mn-ea"/>
        </a:defRPr>
      </a:lvl6pPr>
      <a:lvl7pPr marL="2895600" indent="-228600" algn="l" rtl="0" eaLnBrk="1" fontAlgn="base" hangingPunct="1">
        <a:spcBef>
          <a:spcPct val="0"/>
        </a:spcBef>
        <a:spcAft>
          <a:spcPts val="900"/>
        </a:spcAft>
        <a:buChar char="»"/>
        <a:defRPr sz="1600">
          <a:solidFill>
            <a:srgbClr val="006252"/>
          </a:solidFill>
          <a:latin typeface="+mn-lt"/>
          <a:ea typeface="+mn-ea"/>
        </a:defRPr>
      </a:lvl7pPr>
      <a:lvl8pPr marL="3352800" indent="-228600" algn="l" rtl="0" eaLnBrk="1" fontAlgn="base" hangingPunct="1">
        <a:spcBef>
          <a:spcPct val="0"/>
        </a:spcBef>
        <a:spcAft>
          <a:spcPts val="900"/>
        </a:spcAft>
        <a:buChar char="»"/>
        <a:defRPr sz="1600">
          <a:solidFill>
            <a:srgbClr val="006252"/>
          </a:solidFill>
          <a:latin typeface="+mn-lt"/>
          <a:ea typeface="+mn-ea"/>
        </a:defRPr>
      </a:lvl8pPr>
      <a:lvl9pPr marL="3810000" indent="-228600" algn="l" rtl="0" eaLnBrk="1" fontAlgn="base" hangingPunct="1">
        <a:spcBef>
          <a:spcPct val="0"/>
        </a:spcBef>
        <a:spcAft>
          <a:spcPts val="900"/>
        </a:spcAft>
        <a:buChar char="»"/>
        <a:defRPr sz="1600">
          <a:solidFill>
            <a:srgbClr val="00625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legpsxk" TargetMode="External"/><Relationship Id="rId2" Type="http://schemas.openxmlformats.org/officeDocument/2006/relationships/hyperlink" Target="http://tinyurl.com/z2k8z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80/13614576.2015.111482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te.ie/news/player/2012/1022/3420435-project-aims-to-digitise-abbey-theatres-archive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James </a:t>
            </a:r>
            <a:r>
              <a:rPr lang="en-US" dirty="0" err="1" smtClean="0"/>
              <a:t>Hardiman</a:t>
            </a:r>
            <a:r>
              <a:rPr lang="en-US" dirty="0" smtClean="0"/>
              <a:t> Library</a:t>
            </a:r>
          </a:p>
          <a:p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8915400" cy="3962400"/>
          </a:xfrm>
        </p:spPr>
        <p:txBody>
          <a:bodyPr/>
          <a:lstStyle/>
          <a:p>
            <a:r>
              <a:rPr lang="en-US" sz="4400" b="1" dirty="0" smtClean="0"/>
              <a:t>The </a:t>
            </a:r>
            <a:r>
              <a:rPr lang="en-US" sz="4400" b="1" dirty="0"/>
              <a:t>Abbey Theatre </a:t>
            </a:r>
            <a:r>
              <a:rPr lang="en-US" sz="4400" b="1" dirty="0" smtClean="0"/>
              <a:t>Digital Archive: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200" dirty="0" smtClean="0"/>
              <a:t>a large-scale, high-impact digital scholarship project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4675" y="4318000"/>
            <a:ext cx="7959725" cy="1066800"/>
          </a:xfrm>
          <a:noFill/>
        </p:spPr>
        <p:txBody>
          <a:bodyPr/>
          <a:lstStyle/>
          <a:p>
            <a:pPr eaLnBrk="0" hangingPunct="0">
              <a:lnSpc>
                <a:spcPct val="105000"/>
              </a:lnSpc>
            </a:pPr>
            <a:r>
              <a:rPr lang="en-US" sz="3200" dirty="0">
                <a:solidFill>
                  <a:srgbClr val="254063"/>
                </a:solidFill>
              </a:rPr>
              <a:t>John </a:t>
            </a:r>
            <a:r>
              <a:rPr lang="en-US" sz="3200" dirty="0" smtClean="0">
                <a:solidFill>
                  <a:srgbClr val="254063"/>
                </a:solidFill>
              </a:rPr>
              <a:t>Cox, </a:t>
            </a:r>
            <a:r>
              <a:rPr lang="en-IE" sz="3200" dirty="0" smtClean="0">
                <a:solidFill>
                  <a:srgbClr val="254063"/>
                </a:solidFill>
              </a:rPr>
              <a:t>University Librarian, </a:t>
            </a:r>
          </a:p>
          <a:p>
            <a:pPr eaLnBrk="0" hangingPunct="0">
              <a:lnSpc>
                <a:spcPct val="105000"/>
              </a:lnSpc>
            </a:pPr>
            <a:r>
              <a:rPr lang="en-IE" sz="3200" dirty="0" smtClean="0">
                <a:solidFill>
                  <a:srgbClr val="254063"/>
                </a:solidFill>
              </a:rPr>
              <a:t>National University of Ireland Galway</a:t>
            </a:r>
            <a:endParaRPr lang="en-US" sz="3200" dirty="0">
              <a:solidFill>
                <a:srgbClr val="2540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Operating at Scale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3810000"/>
          </a:xfrm>
        </p:spPr>
        <p:txBody>
          <a:bodyPr/>
          <a:lstStyle/>
          <a:p>
            <a:r>
              <a:rPr lang="en-IE" dirty="0" smtClean="0"/>
              <a:t>Pre-2012:</a:t>
            </a:r>
            <a:r>
              <a:rPr lang="en-IE" dirty="0"/>
              <a:t> </a:t>
            </a:r>
            <a:r>
              <a:rPr lang="en-IE" dirty="0" smtClean="0"/>
              <a:t>Relatively small scale, often ad hoc, digital projects</a:t>
            </a:r>
            <a:endParaRPr lang="en-IE" dirty="0"/>
          </a:p>
          <a:p>
            <a:r>
              <a:rPr lang="en-IE" dirty="0"/>
              <a:t>Multiple systems, platforms, workflows</a:t>
            </a:r>
          </a:p>
          <a:p>
            <a:r>
              <a:rPr lang="en-IE" dirty="0" smtClean="0"/>
              <a:t>Abbey programmes: 50,000 + pages</a:t>
            </a:r>
          </a:p>
          <a:p>
            <a:pPr lvl="1"/>
            <a:endParaRPr lang="en-I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7848600" cy="19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638800" y="60960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sz="1100" dirty="0" smtClean="0">
              <a:latin typeface="+mn-lt"/>
            </a:endParaRPr>
          </a:p>
          <a:p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James </a:t>
            </a:r>
            <a:r>
              <a:rPr lang="en-US" sz="1100" dirty="0" err="1" smtClean="0">
                <a:solidFill>
                  <a:srgbClr val="006252"/>
                </a:solidFill>
                <a:latin typeface="+mn-lt"/>
              </a:rPr>
              <a:t>Hardiman</a:t>
            </a:r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 Library</a:t>
            </a:r>
          </a:p>
          <a:p>
            <a:endParaRPr lang="en-US" sz="1100" dirty="0">
              <a:solidFill>
                <a:srgbClr val="0062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3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2814" cy="990600"/>
          </a:xfrm>
        </p:spPr>
        <p:txBody>
          <a:bodyPr/>
          <a:lstStyle/>
          <a:p>
            <a:r>
              <a:rPr lang="en-IE" altLang="en-US" dirty="0"/>
              <a:t>New </a:t>
            </a:r>
            <a:r>
              <a:rPr lang="en-IE" altLang="en-US" dirty="0" smtClean="0"/>
              <a:t>Building, New Neighbours, New 	Expectations 						and Opportunities</a:t>
            </a:r>
            <a:r>
              <a:rPr lang="en-IE" altLang="en-US" dirty="0"/>
              <a:t/>
            </a:r>
            <a:br>
              <a:rPr lang="en-IE" altLang="en-US" dirty="0"/>
            </a:br>
            <a:endParaRPr lang="en-IE" dirty="0"/>
          </a:p>
        </p:txBody>
      </p:sp>
      <p:pic>
        <p:nvPicPr>
          <p:cNvPr id="5" name="Picture 2" descr="C:\Users\0025411s\Downloads\warner NUIG-91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" y="1196752"/>
            <a:ext cx="4876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99" y="3639868"/>
            <a:ext cx="4905201" cy="321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Whitaker Institu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" y="6045676"/>
            <a:ext cx="1828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334000" y="2438400"/>
            <a:ext cx="3419475" cy="4953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" y="4534558"/>
            <a:ext cx="1857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" y="66081"/>
            <a:ext cx="9142814" cy="1800225"/>
          </a:xfrm>
        </p:spPr>
        <p:txBody>
          <a:bodyPr/>
          <a:lstStyle/>
          <a:p>
            <a:r>
              <a:rPr lang="en-IE" altLang="en-US" dirty="0"/>
              <a:t>New </a:t>
            </a:r>
            <a:r>
              <a:rPr lang="en-IE" altLang="en-US" dirty="0" smtClean="0"/>
              <a:t>Digital Project Support Requests</a:t>
            </a:r>
            <a:r>
              <a:rPr lang="en-IE" altLang="en-US" dirty="0"/>
              <a:t/>
            </a:r>
            <a:br>
              <a:rPr lang="en-IE" altLang="en-US" dirty="0"/>
            </a:b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60" y="1143000"/>
            <a:ext cx="5105402" cy="554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1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Joining </a:t>
            </a:r>
            <a:r>
              <a:rPr lang="en-IE" dirty="0"/>
              <a:t>Up: </a:t>
            </a:r>
            <a:r>
              <a:rPr lang="en-US" dirty="0"/>
              <a:t>a moment of truth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Strategy</a:t>
            </a:r>
          </a:p>
          <a:p>
            <a:pPr lvl="1"/>
            <a:r>
              <a:rPr lang="en-IE" dirty="0" smtClean="0"/>
              <a:t>People</a:t>
            </a:r>
          </a:p>
          <a:p>
            <a:pPr lvl="1"/>
            <a:r>
              <a:rPr lang="en-IE" dirty="0" smtClean="0"/>
              <a:t>Projects</a:t>
            </a:r>
            <a:endParaRPr lang="en-IE" dirty="0"/>
          </a:p>
          <a:p>
            <a:pPr lvl="1"/>
            <a:r>
              <a:rPr lang="en-IE" dirty="0" smtClean="0"/>
              <a:t>Governance</a:t>
            </a:r>
          </a:p>
          <a:p>
            <a:pPr lvl="1"/>
            <a:r>
              <a:rPr lang="en-IE" dirty="0" smtClean="0"/>
              <a:t>Technology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James Hardiman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9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42900"/>
            <a:ext cx="7961313" cy="685800"/>
          </a:xfrm>
        </p:spPr>
        <p:txBody>
          <a:bodyPr/>
          <a:lstStyle/>
          <a:p>
            <a:r>
              <a:rPr lang="en-IE" dirty="0" smtClean="0"/>
              <a:t>2014: Digital Scholarship Strategy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115074" y="60960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IE" sz="2000" u="sng" dirty="0"/>
              <a:t>http://tinyurl.com/h4gddj5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6088404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5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35280" cy="4114800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Context</a:t>
            </a:r>
          </a:p>
          <a:p>
            <a:r>
              <a:rPr lang="en-IE" dirty="0" smtClean="0"/>
              <a:t>Goals</a:t>
            </a:r>
          </a:p>
          <a:p>
            <a:r>
              <a:rPr lang="en-IE" dirty="0" smtClean="0"/>
              <a:t>Technology</a:t>
            </a:r>
          </a:p>
          <a:p>
            <a:r>
              <a:rPr lang="en-IE" dirty="0" smtClean="0"/>
              <a:t>Standards</a:t>
            </a:r>
          </a:p>
          <a:p>
            <a:r>
              <a:rPr lang="en-IE" dirty="0" smtClean="0"/>
              <a:t>Metadata</a:t>
            </a:r>
          </a:p>
          <a:p>
            <a:r>
              <a:rPr lang="en-IE" dirty="0" smtClean="0"/>
              <a:t>Discovery</a:t>
            </a:r>
          </a:p>
          <a:p>
            <a:r>
              <a:rPr lang="en-IE" dirty="0" smtClean="0"/>
              <a:t>Preservation</a:t>
            </a:r>
          </a:p>
          <a:p>
            <a:r>
              <a:rPr lang="en-IE" dirty="0" smtClean="0"/>
              <a:t>Rights Management</a:t>
            </a:r>
          </a:p>
          <a:p>
            <a:r>
              <a:rPr lang="en-IE" dirty="0" smtClean="0"/>
              <a:t>Governance and Delivery Structures</a:t>
            </a:r>
          </a:p>
          <a:p>
            <a:r>
              <a:rPr lang="en-IE" dirty="0" smtClean="0"/>
              <a:t>Finance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638800" y="6096000"/>
            <a:ext cx="2895600" cy="457200"/>
          </a:xfrm>
        </p:spPr>
        <p:txBody>
          <a:bodyPr/>
          <a:lstStyle/>
          <a:p>
            <a:r>
              <a:rPr lang="en-US" smtClean="0"/>
              <a:t>James Hardiman Library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6111264" y="5334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06252"/>
                </a:solidFill>
                <a:latin typeface="+mn-lt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r>
              <a:rPr lang="en-IE" sz="2000" u="sng" smtClean="0"/>
              <a:t>http://tinyurl.com/h4gddj5</a:t>
            </a:r>
            <a:endParaRPr lang="en-IE" sz="2000" u="sng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5184" y="1828800"/>
            <a:ext cx="4678816" cy="313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9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Digital Scholarship: possibilities…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7820"/>
            <a:ext cx="7328610" cy="443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638800" y="6096000"/>
            <a:ext cx="2895600" cy="457200"/>
          </a:xfrm>
        </p:spPr>
        <p:txBody>
          <a:bodyPr/>
          <a:lstStyle/>
          <a:p>
            <a:r>
              <a:rPr lang="en-US" smtClean="0"/>
              <a:t>James Hardiman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Digital Publishing and Innovation Team</a:t>
            </a:r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James Hardiman Library</a:t>
            </a:r>
            <a:endParaRPr lang="en-US" dirty="0"/>
          </a:p>
        </p:txBody>
      </p:sp>
      <p:grpSp>
        <p:nvGrpSpPr>
          <p:cNvPr id="4" name="Canvas 2"/>
          <p:cNvGrpSpPr/>
          <p:nvPr/>
        </p:nvGrpSpPr>
        <p:grpSpPr>
          <a:xfrm>
            <a:off x="533400" y="1876952"/>
            <a:ext cx="8229600" cy="4152900"/>
            <a:chOff x="0" y="0"/>
            <a:chExt cx="8229600" cy="41529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8229600" cy="415290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85800" y="1076178"/>
              <a:ext cx="914400" cy="685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E" sz="800" b="1">
                  <a:effectLst/>
                  <a:latin typeface="Arial"/>
                  <a:ea typeface="MS Mincho"/>
                  <a:cs typeface="Times New Roman"/>
                </a:rPr>
                <a:t>Digital Library Developer</a:t>
              </a:r>
              <a:r>
                <a:rPr lang="en-IE" sz="800">
                  <a:effectLst/>
                  <a:latin typeface="Arial"/>
                  <a:ea typeface="MS Mincho"/>
                  <a:cs typeface="Times New Roman"/>
                </a:rPr>
                <a:t>1 fte</a:t>
              </a:r>
              <a:endParaRPr lang="en-IE" sz="1100">
                <a:effectLst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886200" y="1192856"/>
              <a:ext cx="801400" cy="457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E" sz="800" b="1">
                  <a:effectLst/>
                  <a:latin typeface="Arial"/>
                  <a:ea typeface="MS Mincho"/>
                  <a:cs typeface="Times New Roman"/>
                </a:rPr>
                <a:t>Digital Archivist</a:t>
              </a:r>
              <a:br>
                <a:rPr lang="en-IE" sz="800" b="1">
                  <a:effectLst/>
                  <a:latin typeface="Arial"/>
                  <a:ea typeface="MS Mincho"/>
                  <a:cs typeface="Times New Roman"/>
                </a:rPr>
              </a:br>
              <a:r>
                <a:rPr lang="en-IE" sz="800">
                  <a:effectLst/>
                  <a:latin typeface="Arial"/>
                  <a:ea typeface="MS Mincho"/>
                  <a:cs typeface="Times New Roman"/>
                </a:rPr>
                <a:t>1 fte</a:t>
              </a:r>
              <a:endParaRPr lang="en-IE" sz="1100">
                <a:effectLst/>
                <a:latin typeface="Cambria"/>
                <a:ea typeface="MS Mincho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E" sz="800">
                  <a:effectLst/>
                  <a:latin typeface="Arial"/>
                  <a:ea typeface="MS Mincho"/>
                  <a:cs typeface="Times New Roman"/>
                </a:rPr>
                <a:t> </a:t>
              </a:r>
              <a:endParaRPr lang="en-IE" sz="1100">
                <a:effectLst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770800" y="1962003"/>
              <a:ext cx="1438275" cy="457200"/>
            </a:xfrm>
            <a:prstGeom prst="rect">
              <a:avLst/>
            </a:prstGeom>
            <a:solidFill>
              <a:srgbClr val="FFB29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E" sz="800" b="1" dirty="0">
                  <a:effectLst/>
                  <a:latin typeface="Arial"/>
                  <a:ea typeface="MS Mincho"/>
                  <a:cs typeface="Times New Roman"/>
                </a:rPr>
                <a:t>Digitisation </a:t>
              </a:r>
              <a:r>
                <a:rPr lang="en-IE" sz="800" b="1" dirty="0" smtClean="0">
                  <a:effectLst/>
                  <a:latin typeface="Arial"/>
                  <a:ea typeface="MS Mincho"/>
                  <a:cs typeface="Times New Roman"/>
                </a:rPr>
                <a:t>Technician</a:t>
              </a:r>
              <a:r>
                <a:rPr lang="en-IE" sz="800" dirty="0" smtClean="0">
                  <a:effectLst/>
                  <a:latin typeface="Arial"/>
                  <a:ea typeface="MS Mincho"/>
                  <a:cs typeface="Times New Roman"/>
                </a:rPr>
                <a:t>1fte</a:t>
              </a:r>
              <a:r>
                <a:rPr lang="en-IE" sz="800" b="1" dirty="0">
                  <a:effectLst/>
                  <a:latin typeface="Arial"/>
                  <a:ea typeface="MS Mincho"/>
                  <a:cs typeface="Times New Roman"/>
                </a:rPr>
                <a:t/>
              </a:r>
              <a:br>
                <a:rPr lang="en-IE" sz="800" b="1" dirty="0">
                  <a:effectLst/>
                  <a:latin typeface="Arial"/>
                  <a:ea typeface="MS Mincho"/>
                  <a:cs typeface="Times New Roman"/>
                </a:rPr>
              </a:br>
              <a:endParaRPr lang="en-IE" sz="1100" dirty="0">
                <a:effectLst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1876425" y="1190477"/>
              <a:ext cx="1210375" cy="5906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E" sz="800" b="1">
                  <a:effectLst/>
                  <a:latin typeface="Arial"/>
                  <a:ea typeface="MS Mincho"/>
                  <a:cs typeface="Times New Roman"/>
                </a:rPr>
                <a:t>Digital Publishing and Data Management Librarian </a:t>
              </a:r>
              <a:r>
                <a:rPr lang="en-IE" sz="800">
                  <a:effectLst/>
                  <a:latin typeface="Arial"/>
                  <a:ea typeface="MS Mincho"/>
                  <a:cs typeface="Times New Roman"/>
                </a:rPr>
                <a:t>1 fte</a:t>
              </a:r>
              <a:endParaRPr lang="en-IE" sz="1100">
                <a:effectLst/>
                <a:latin typeface="Cambria"/>
                <a:ea typeface="MS Mincho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E" sz="800">
                  <a:effectLst/>
                  <a:latin typeface="Arial"/>
                  <a:ea typeface="MS Mincho"/>
                  <a:cs typeface="Times New Roman"/>
                </a:rPr>
                <a:t> </a:t>
              </a:r>
              <a:endParaRPr lang="en-IE" sz="1100">
                <a:effectLst/>
                <a:latin typeface="Cambria"/>
                <a:ea typeface="MS Mincho"/>
                <a:cs typeface="Times New Roman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5257800" y="1190478"/>
              <a:ext cx="713700" cy="524022"/>
            </a:xfrm>
            <a:prstGeom prst="rect">
              <a:avLst/>
            </a:prstGeom>
            <a:solidFill>
              <a:srgbClr val="5BB1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E" sz="800" b="1">
                  <a:effectLst/>
                  <a:latin typeface="Arial"/>
                  <a:ea typeface="MS Mincho"/>
                  <a:cs typeface="Times New Roman"/>
                </a:rPr>
                <a:t>Systems Assistant 0.5fte</a:t>
              </a:r>
              <a:endParaRPr lang="en-IE" sz="1100">
                <a:effectLst/>
                <a:latin typeface="Cambria"/>
                <a:ea typeface="MS Mincho"/>
                <a:cs typeface="Times New Roman"/>
              </a:endParaRPr>
            </a:p>
          </p:txBody>
        </p:sp>
        <p:cxnSp>
          <p:nvCxnSpPr>
            <p:cNvPr id="11" name="Line 21"/>
            <p:cNvCxnSpPr/>
            <p:nvPr/>
          </p:nvCxnSpPr>
          <p:spPr bwMode="auto">
            <a:xfrm flipV="1">
              <a:off x="1028700" y="961878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22"/>
            <p:cNvCxnSpPr/>
            <p:nvPr/>
          </p:nvCxnSpPr>
          <p:spPr bwMode="auto">
            <a:xfrm>
              <a:off x="1028700" y="961878"/>
              <a:ext cx="6743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23"/>
            <p:cNvCxnSpPr/>
            <p:nvPr/>
          </p:nvCxnSpPr>
          <p:spPr bwMode="auto">
            <a:xfrm flipV="1">
              <a:off x="2628900" y="961878"/>
              <a:ext cx="7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27"/>
            <p:cNvCxnSpPr/>
            <p:nvPr/>
          </p:nvCxnSpPr>
          <p:spPr bwMode="auto">
            <a:xfrm>
              <a:off x="5600700" y="961878"/>
              <a:ext cx="6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28"/>
            <p:cNvCxnSpPr/>
            <p:nvPr/>
          </p:nvCxnSpPr>
          <p:spPr bwMode="auto">
            <a:xfrm>
              <a:off x="4114800" y="847578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30"/>
            <p:cNvCxnSpPr/>
            <p:nvPr/>
          </p:nvCxnSpPr>
          <p:spPr bwMode="auto">
            <a:xfrm>
              <a:off x="4114800" y="964256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39"/>
            <p:cNvCxnSpPr/>
            <p:nvPr/>
          </p:nvCxnSpPr>
          <p:spPr bwMode="auto">
            <a:xfrm flipH="1">
              <a:off x="4191000" y="1647678"/>
              <a:ext cx="600" cy="3239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3200400" y="390378"/>
              <a:ext cx="1828800" cy="439500"/>
            </a:xfrm>
            <a:prstGeom prst="rect">
              <a:avLst/>
            </a:prstGeom>
            <a:solidFill>
              <a:srgbClr val="D7E4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800" b="1">
                  <a:effectLst/>
                  <a:latin typeface="Arial"/>
                  <a:ea typeface="Times New Roman"/>
                </a:rPr>
                <a:t>Head of Digital Publishing and Innovation</a:t>
              </a:r>
              <a:endParaRPr lang="en-IE" sz="1200">
                <a:effectLst/>
                <a:latin typeface="Times New Roman"/>
                <a:ea typeface="MS Mincho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800">
                  <a:effectLst/>
                  <a:latin typeface="Arial"/>
                  <a:ea typeface="Times New Roman"/>
                </a:rPr>
                <a:t>1 fte</a:t>
              </a:r>
              <a:endParaRPr lang="en-IE" sz="1200">
                <a:effectLst/>
                <a:latin typeface="Times New Roman"/>
                <a:ea typeface="MS Mincho"/>
              </a:endParaRPr>
            </a:p>
          </p:txBody>
        </p:sp>
        <p:cxnSp>
          <p:nvCxnSpPr>
            <p:cNvPr id="19" name="Line 28"/>
            <p:cNvCxnSpPr/>
            <p:nvPr/>
          </p:nvCxnSpPr>
          <p:spPr bwMode="auto">
            <a:xfrm>
              <a:off x="4114800" y="276078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43"/>
            <p:cNvSpPr txBox="1">
              <a:spLocks noChangeArrowheads="1"/>
            </p:cNvSpPr>
            <p:nvPr/>
          </p:nvSpPr>
          <p:spPr bwMode="auto">
            <a:xfrm>
              <a:off x="3200400" y="47478"/>
              <a:ext cx="1828800" cy="209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800" b="1">
                  <a:effectLst/>
                  <a:latin typeface="Arial"/>
                  <a:ea typeface="Times New Roman"/>
                </a:rPr>
                <a:t>University Librarian</a:t>
              </a:r>
              <a:endParaRPr lang="en-IE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7315200" y="1190478"/>
              <a:ext cx="838200" cy="459578"/>
            </a:xfrm>
            <a:prstGeom prst="rect">
              <a:avLst/>
            </a:prstGeom>
            <a:solidFill>
              <a:srgbClr val="B5FFA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E" sz="800" b="1">
                  <a:effectLst/>
                  <a:latin typeface="Arial"/>
                  <a:ea typeface="MS Mincho"/>
                  <a:cs typeface="Times New Roman"/>
                </a:rPr>
                <a:t>Systems Technologist</a:t>
              </a:r>
              <a:br>
                <a:rPr lang="en-IE" sz="800" b="1">
                  <a:effectLst/>
                  <a:latin typeface="Arial"/>
                  <a:ea typeface="MS Mincho"/>
                  <a:cs typeface="Times New Roman"/>
                </a:rPr>
              </a:br>
              <a:r>
                <a:rPr lang="en-IE" sz="800">
                  <a:effectLst/>
                  <a:latin typeface="Arial"/>
                  <a:ea typeface="MS Mincho"/>
                  <a:cs typeface="Times New Roman"/>
                </a:rPr>
                <a:t>0.4 fte</a:t>
              </a:r>
              <a:endParaRPr lang="en-IE" sz="1100">
                <a:effectLst/>
                <a:latin typeface="Cambria"/>
                <a:ea typeface="MS Mincho"/>
                <a:cs typeface="Times New Roman"/>
              </a:endParaRPr>
            </a:p>
          </p:txBody>
        </p:sp>
        <p:cxnSp>
          <p:nvCxnSpPr>
            <p:cNvPr id="22" name="Line 27"/>
            <p:cNvCxnSpPr/>
            <p:nvPr/>
          </p:nvCxnSpPr>
          <p:spPr bwMode="auto">
            <a:xfrm>
              <a:off x="7772400" y="961878"/>
              <a:ext cx="6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39"/>
            <p:cNvCxnSpPr/>
            <p:nvPr/>
          </p:nvCxnSpPr>
          <p:spPr bwMode="auto">
            <a:xfrm flipH="1">
              <a:off x="2770800" y="1781174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390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599" cy="1800225"/>
          </a:xfrm>
        </p:spPr>
        <p:txBody>
          <a:bodyPr/>
          <a:lstStyle/>
          <a:p>
            <a:r>
              <a:rPr lang="en-IE" dirty="0" smtClean="0"/>
              <a:t>Formation of Digital Publishing and Innovation Team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961313" cy="3810000"/>
          </a:xfrm>
        </p:spPr>
        <p:txBody>
          <a:bodyPr/>
          <a:lstStyle/>
          <a:p>
            <a:r>
              <a:rPr lang="en-IE" dirty="0" smtClean="0"/>
              <a:t>Mix of skills, backgrounds and perspectives</a:t>
            </a:r>
          </a:p>
          <a:p>
            <a:r>
              <a:rPr lang="en-IE" dirty="0"/>
              <a:t>L</a:t>
            </a:r>
            <a:r>
              <a:rPr lang="en-IE" dirty="0" smtClean="0"/>
              <a:t>ibrary</a:t>
            </a:r>
            <a:r>
              <a:rPr lang="en-IE" dirty="0"/>
              <a:t>, archives and IT </a:t>
            </a:r>
            <a:r>
              <a:rPr lang="en-IE" dirty="0" smtClean="0"/>
              <a:t>backgrounds</a:t>
            </a:r>
          </a:p>
          <a:p>
            <a:r>
              <a:rPr lang="en-IE" dirty="0"/>
              <a:t>C</a:t>
            </a:r>
            <a:r>
              <a:rPr lang="en-IE" dirty="0" smtClean="0"/>
              <a:t>areer </a:t>
            </a:r>
            <a:r>
              <a:rPr lang="en-IE" dirty="0"/>
              <a:t>experience in the academic and commercial </a:t>
            </a:r>
            <a:r>
              <a:rPr lang="en-IE" dirty="0" smtClean="0"/>
              <a:t>sectors</a:t>
            </a:r>
          </a:p>
          <a:p>
            <a:r>
              <a:rPr lang="en-IE" dirty="0" smtClean="0"/>
              <a:t>Varied skills including:</a:t>
            </a:r>
          </a:p>
          <a:p>
            <a:pPr lvl="1"/>
            <a:r>
              <a:rPr lang="en-IE" sz="2000" dirty="0" smtClean="0"/>
              <a:t>programming</a:t>
            </a:r>
          </a:p>
          <a:p>
            <a:pPr lvl="1"/>
            <a:r>
              <a:rPr lang="en-IE" sz="2000" dirty="0" smtClean="0"/>
              <a:t>metadata</a:t>
            </a:r>
          </a:p>
          <a:p>
            <a:pPr lvl="1"/>
            <a:r>
              <a:rPr lang="en-IE" sz="2000" dirty="0" smtClean="0"/>
              <a:t>web publishing</a:t>
            </a:r>
          </a:p>
          <a:p>
            <a:pPr lvl="1"/>
            <a:r>
              <a:rPr lang="en-IE" sz="2000" dirty="0" smtClean="0"/>
              <a:t>information services </a:t>
            </a:r>
          </a:p>
          <a:p>
            <a:pPr lvl="1"/>
            <a:r>
              <a:rPr lang="en-IE" sz="2000" dirty="0" smtClean="0"/>
              <a:t>strategy</a:t>
            </a:r>
          </a:p>
          <a:p>
            <a:pPr lvl="1"/>
            <a:r>
              <a:rPr lang="en-IE" sz="2000" dirty="0" smtClean="0"/>
              <a:t>communications</a:t>
            </a:r>
            <a:endParaRPr lang="en-I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James Hardiman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599" cy="1800225"/>
          </a:xfrm>
        </p:spPr>
        <p:txBody>
          <a:bodyPr/>
          <a:lstStyle/>
          <a:p>
            <a:r>
              <a:rPr lang="en-IE" dirty="0" smtClean="0"/>
              <a:t>Governance: Digital Library Group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3810000"/>
          </a:xfrm>
        </p:spPr>
        <p:txBody>
          <a:bodyPr/>
          <a:lstStyle/>
          <a:p>
            <a:r>
              <a:rPr lang="en-IE" dirty="0" smtClean="0"/>
              <a:t>DPI Team+ 2 members in public-facing roles + University Librarian</a:t>
            </a:r>
          </a:p>
          <a:p>
            <a:r>
              <a:rPr lang="en-IE" dirty="0"/>
              <a:t>S</a:t>
            </a:r>
            <a:r>
              <a:rPr lang="en-IE" dirty="0" smtClean="0"/>
              <a:t>teering </a:t>
            </a:r>
            <a:r>
              <a:rPr lang="en-IE" dirty="0"/>
              <a:t>and co-ordination </a:t>
            </a:r>
            <a:r>
              <a:rPr lang="en-IE" dirty="0" smtClean="0"/>
              <a:t>role</a:t>
            </a:r>
          </a:p>
          <a:p>
            <a:r>
              <a:rPr lang="en-IE" dirty="0" smtClean="0"/>
              <a:t>Development of </a:t>
            </a:r>
            <a:r>
              <a:rPr lang="en-IE" dirty="0"/>
              <a:t>teamwork, strategy and </a:t>
            </a:r>
            <a:r>
              <a:rPr lang="en-IE" dirty="0" smtClean="0"/>
              <a:t>policies</a:t>
            </a:r>
          </a:p>
          <a:p>
            <a:r>
              <a:rPr lang="en-IE" dirty="0"/>
              <a:t>P</a:t>
            </a:r>
            <a:r>
              <a:rPr lang="en-IE" dirty="0" smtClean="0"/>
              <a:t>rioritising </a:t>
            </a:r>
            <a:r>
              <a:rPr lang="en-IE" dirty="0"/>
              <a:t>activities and </a:t>
            </a:r>
            <a:r>
              <a:rPr lang="en-IE" dirty="0" smtClean="0"/>
              <a:t>resources</a:t>
            </a:r>
          </a:p>
          <a:p>
            <a:r>
              <a:rPr lang="en-IE" dirty="0" smtClean="0"/>
              <a:t>Connectivity on campus and externally</a:t>
            </a:r>
          </a:p>
          <a:p>
            <a:r>
              <a:rPr lang="en-IE" dirty="0" smtClean="0"/>
              <a:t>Monthly forum </a:t>
            </a:r>
            <a:r>
              <a:rPr lang="en-IE" dirty="0"/>
              <a:t>for updating, discussion, provocation, reflection and planning</a:t>
            </a:r>
            <a:endParaRPr lang="en-I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James Hardiman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National University of Ireland Galway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844824"/>
            <a:ext cx="4573389" cy="4251176"/>
          </a:xfrm>
        </p:spPr>
        <p:txBody>
          <a:bodyPr/>
          <a:lstStyle/>
          <a:p>
            <a:r>
              <a:rPr lang="en-IE" dirty="0" smtClean="0"/>
              <a:t>Founded 1845</a:t>
            </a:r>
          </a:p>
          <a:p>
            <a:r>
              <a:rPr lang="en-IE" dirty="0" smtClean="0"/>
              <a:t>18,000 students, 2,600 staff</a:t>
            </a:r>
          </a:p>
          <a:p>
            <a:r>
              <a:rPr lang="en-IE" dirty="0" smtClean="0"/>
              <a:t>Top 250 ranking</a:t>
            </a:r>
          </a:p>
          <a:p>
            <a:r>
              <a:rPr lang="en-IE" dirty="0" smtClean="0"/>
              <a:t>Most disciplines, including:</a:t>
            </a:r>
          </a:p>
          <a:p>
            <a:pPr lvl="1"/>
            <a:r>
              <a:rPr lang="en-IE" dirty="0"/>
              <a:t>Humanities/Social </a:t>
            </a:r>
            <a:r>
              <a:rPr lang="en-IE" dirty="0" smtClean="0"/>
              <a:t>Sciences</a:t>
            </a:r>
          </a:p>
          <a:p>
            <a:pPr lvl="1"/>
            <a:r>
              <a:rPr lang="en-IE" dirty="0"/>
              <a:t>Business and </a:t>
            </a:r>
            <a:r>
              <a:rPr lang="en-IE" dirty="0" smtClean="0"/>
              <a:t>Law</a:t>
            </a:r>
          </a:p>
          <a:p>
            <a:pPr lvl="1"/>
            <a:r>
              <a:rPr lang="en-IE" dirty="0" smtClean="0"/>
              <a:t>Engineering</a:t>
            </a:r>
          </a:p>
          <a:p>
            <a:pPr lvl="1"/>
            <a:r>
              <a:rPr lang="en-IE" dirty="0" smtClean="0"/>
              <a:t>Medicine</a:t>
            </a:r>
          </a:p>
          <a:p>
            <a:pPr lvl="1"/>
            <a:r>
              <a:rPr lang="en-IE" dirty="0" smtClean="0"/>
              <a:t>Science</a:t>
            </a:r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/>
          </a:p>
          <a:p>
            <a:pPr lvl="1"/>
            <a:endParaRPr lang="en-IE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5718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486400" y="4005262"/>
            <a:ext cx="533400" cy="23812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638800" y="60960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sz="1100" dirty="0" smtClean="0">
              <a:latin typeface="+mn-lt"/>
            </a:endParaRPr>
          </a:p>
          <a:p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James </a:t>
            </a:r>
            <a:r>
              <a:rPr lang="en-US" sz="1100" dirty="0" err="1" smtClean="0">
                <a:solidFill>
                  <a:srgbClr val="006252"/>
                </a:solidFill>
                <a:latin typeface="+mn-lt"/>
              </a:rPr>
              <a:t>Hardiman</a:t>
            </a:r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 Library</a:t>
            </a:r>
          </a:p>
          <a:p>
            <a:endParaRPr lang="en-US" sz="1100" dirty="0">
              <a:solidFill>
                <a:srgbClr val="0062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94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Governance: NUI Galway-Abbey Theatre Project Group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James Hardiman Library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50" y="1905000"/>
            <a:ext cx="63623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325"/>
            <a:ext cx="9208730" cy="16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865870" cy="1800225"/>
          </a:xfrm>
        </p:spPr>
        <p:txBody>
          <a:bodyPr/>
          <a:lstStyle/>
          <a:p>
            <a:r>
              <a:rPr lang="en-IE" dirty="0" smtClean="0"/>
              <a:t>Accountability: annual </a:t>
            </a:r>
            <a:r>
              <a:rPr lang="en-IE" dirty="0"/>
              <a:t>p</a:t>
            </a:r>
            <a:r>
              <a:rPr lang="en-IE" dirty="0" smtClean="0"/>
              <a:t>roject </a:t>
            </a:r>
            <a:r>
              <a:rPr lang="en-IE" dirty="0"/>
              <a:t>r</a:t>
            </a:r>
            <a:r>
              <a:rPr lang="en-IE" dirty="0" smtClean="0"/>
              <a:t>eports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James Hardiman Library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1474241"/>
            <a:ext cx="9067800" cy="538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334000" y="4343400"/>
            <a:ext cx="3760470" cy="1676400"/>
          </a:xfrm>
          <a:prstGeom prst="rect">
            <a:avLst/>
          </a:prstGeom>
          <a:noFill/>
          <a:ln w="38100" cap="flat" cmpd="sng" algn="ctr">
            <a:solidFill>
              <a:srgbClr val="0062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6396335"/>
            <a:ext cx="376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tinyurl.com/j2sjmsy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0"/>
            <a:ext cx="8839200" cy="1800225"/>
          </a:xfrm>
        </p:spPr>
        <p:txBody>
          <a:bodyPr/>
          <a:lstStyle/>
          <a:p>
            <a:r>
              <a:rPr lang="en-IE" dirty="0" smtClean="0"/>
              <a:t>Other Projects and Partnerships: Digital Collections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James Hardiman Library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281"/>
            <a:ext cx="9144000" cy="73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03478"/>
            <a:ext cx="21621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03478"/>
            <a:ext cx="21240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1954"/>
            <a:ext cx="20859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2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Projects and Partnerships: Databases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564904"/>
            <a:ext cx="7134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32" y="1988840"/>
            <a:ext cx="6781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638800" y="6096000"/>
            <a:ext cx="2895600" cy="457200"/>
          </a:xfrm>
        </p:spPr>
        <p:txBody>
          <a:bodyPr/>
          <a:lstStyle/>
          <a:p>
            <a:r>
              <a:rPr lang="en-US" smtClean="0"/>
              <a:t>James Hardiman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Projects and Partnerships: </a:t>
            </a:r>
            <a:r>
              <a:rPr lang="en-IE" dirty="0"/>
              <a:t>text and data mining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James </a:t>
            </a:r>
            <a:r>
              <a:rPr lang="en-US" dirty="0" err="1" smtClean="0"/>
              <a:t>Hardiman</a:t>
            </a:r>
            <a:r>
              <a:rPr lang="en-US" dirty="0" smtClean="0"/>
              <a:t> Library</a:t>
            </a:r>
            <a:endParaRPr lang="en-US" dirty="0"/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661897" cy="321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1032" y="535954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i="1" dirty="0"/>
              <a:t>“NUIG archive is really transforming the way in which we do theatre history research in Ireland”</a:t>
            </a:r>
            <a:endParaRPr lang="en-US" sz="1600" dirty="0"/>
          </a:p>
          <a:p>
            <a:r>
              <a:rPr lang="en-IE" sz="1600" dirty="0"/>
              <a:t>(Professor Chris Morash, Seamus Heaney Professor of Irish Writing, Trinity College Dublin)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807" y="-1"/>
            <a:ext cx="4471124" cy="7254172"/>
          </a:xfrm>
          <a:prstGeom prst="rect">
            <a:avLst/>
          </a:prstGeom>
        </p:spPr>
      </p:pic>
      <p:pic>
        <p:nvPicPr>
          <p:cNvPr id="1026" name="Picture 2" descr="Computer in the makersp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2" y="4116851"/>
            <a:ext cx="5425195" cy="40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5377" y="-137598"/>
            <a:ext cx="6440581" cy="4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76776"/>
            <a:ext cx="5512149" cy="558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24339"/>
            <a:ext cx="8991600" cy="90587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IE" kern="0" dirty="0" smtClean="0"/>
              <a:t>Projects and Partnerships: Digital Scholarship Advice</a:t>
            </a:r>
            <a:endParaRPr lang="en-IE" kern="0" dirty="0"/>
          </a:p>
        </p:txBody>
      </p:sp>
    </p:spTree>
    <p:extLst>
      <p:ext uri="{BB962C8B-B14F-4D97-AF65-F5344CB8AC3E}">
        <p14:creationId xmlns:p14="http://schemas.microsoft.com/office/powerpoint/2010/main" val="9841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961313" cy="905879"/>
          </a:xfrm>
        </p:spPr>
        <p:txBody>
          <a:bodyPr/>
          <a:lstStyle/>
          <a:p>
            <a:pPr algn="ctr"/>
            <a:r>
              <a:rPr lang="en-IE" dirty="0"/>
              <a:t>Projects and </a:t>
            </a:r>
            <a:r>
              <a:rPr lang="en-IE" dirty="0" smtClean="0"/>
              <a:t>Partnerships: Seminars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20731"/>
            <a:ext cx="2895600" cy="593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10" y="920731"/>
            <a:ext cx="3505200" cy="595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029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http://tinyurl.com/jl8jgpb</a:t>
            </a:r>
          </a:p>
        </p:txBody>
      </p:sp>
    </p:spTree>
    <p:extLst>
      <p:ext uri="{BB962C8B-B14F-4D97-AF65-F5344CB8AC3E}">
        <p14:creationId xmlns:p14="http://schemas.microsoft.com/office/powerpoint/2010/main" val="18387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Projects and Partnerships: </a:t>
            </a:r>
            <a:br>
              <a:rPr lang="en-IE" dirty="0" smtClean="0"/>
            </a:br>
            <a:r>
              <a:rPr lang="en-IE" dirty="0" smtClean="0"/>
              <a:t>Large-Scale </a:t>
            </a:r>
            <a:r>
              <a:rPr lang="en-IE" dirty="0"/>
              <a:t>D</a:t>
            </a:r>
            <a:r>
              <a:rPr lang="en-IE" dirty="0" smtClean="0"/>
              <a:t>igitisation (again…)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James </a:t>
            </a:r>
            <a:r>
              <a:rPr lang="en-US" dirty="0" err="1" smtClean="0"/>
              <a:t>Hardiman</a:t>
            </a:r>
            <a:r>
              <a:rPr lang="en-US" dirty="0" smtClean="0"/>
              <a:t> Library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0580"/>
            <a:ext cx="6858000" cy="47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5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" y="991062"/>
            <a:ext cx="910134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"/>
            <a:ext cx="7961313" cy="838199"/>
          </a:xfrm>
        </p:spPr>
        <p:txBody>
          <a:bodyPr/>
          <a:lstStyle/>
          <a:p>
            <a:r>
              <a:rPr lang="en-IE" dirty="0" smtClean="0"/>
              <a:t>A Library Strategic Priority, 2016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62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961313" cy="18002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IE" dirty="0" smtClean="0"/>
          </a:p>
        </p:txBody>
      </p:sp>
      <p:sp>
        <p:nvSpPr>
          <p:cNvPr id="8196" name="Content Placeholder 6"/>
          <p:cNvSpPr>
            <a:spLocks noGrp="1"/>
          </p:cNvSpPr>
          <p:nvPr>
            <p:ph idx="1"/>
          </p:nvPr>
        </p:nvSpPr>
        <p:spPr>
          <a:xfrm>
            <a:off x="381000" y="2362200"/>
            <a:ext cx="8305800" cy="3138487"/>
          </a:xfrm>
        </p:spPr>
        <p:txBody>
          <a:bodyPr/>
          <a:lstStyle/>
          <a:p>
            <a:r>
              <a:rPr lang="en-GB" dirty="0" smtClean="0"/>
              <a:t>Significance and story of the digitisation project</a:t>
            </a:r>
          </a:p>
          <a:p>
            <a:r>
              <a:rPr lang="en-GB" dirty="0" smtClean="0"/>
              <a:t>Genesis of the Abbey Theatre-NUI Galway partnership</a:t>
            </a:r>
          </a:p>
          <a:p>
            <a:r>
              <a:rPr lang="en-GB" dirty="0" smtClean="0"/>
              <a:t>Scope and challenges</a:t>
            </a:r>
          </a:p>
          <a:p>
            <a:r>
              <a:rPr lang="en-GB" dirty="0" smtClean="0"/>
              <a:t>Impact on NUI Galway Library and Archives</a:t>
            </a:r>
          </a:p>
          <a:p>
            <a:r>
              <a:rPr lang="en-GB" dirty="0" smtClean="0"/>
              <a:t>Value for NUI Galway and scholarship</a:t>
            </a:r>
          </a:p>
          <a:p>
            <a:pPr>
              <a:buFontTx/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638800" y="60960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sz="1100" dirty="0" smtClean="0">
              <a:latin typeface="+mn-lt"/>
            </a:endParaRPr>
          </a:p>
          <a:p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James </a:t>
            </a:r>
            <a:r>
              <a:rPr lang="en-US" sz="1100" dirty="0" err="1" smtClean="0">
                <a:solidFill>
                  <a:srgbClr val="006252"/>
                </a:solidFill>
                <a:latin typeface="+mn-lt"/>
              </a:rPr>
              <a:t>Hardiman</a:t>
            </a:r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 Library</a:t>
            </a:r>
          </a:p>
          <a:p>
            <a:endParaRPr lang="en-US" sz="1100" dirty="0">
              <a:solidFill>
                <a:srgbClr val="00625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More than collaboration</a:t>
            </a:r>
          </a:p>
          <a:p>
            <a:r>
              <a:rPr lang="en-IE" dirty="0"/>
              <a:t>New </a:t>
            </a:r>
            <a:r>
              <a:rPr lang="en-IE" dirty="0" smtClean="0"/>
              <a:t>language</a:t>
            </a:r>
          </a:p>
          <a:p>
            <a:pPr lvl="1">
              <a:buFont typeface="Times New Roman" panose="02020603050405020304" pitchFamily="18" charset="0"/>
              <a:buChar char="X"/>
            </a:pPr>
            <a:r>
              <a:rPr lang="en-IE" dirty="0" smtClean="0"/>
              <a:t>service </a:t>
            </a:r>
          </a:p>
          <a:p>
            <a:pPr lvl="1">
              <a:buFont typeface="Times New Roman" panose="02020603050405020304" pitchFamily="18" charset="0"/>
              <a:buChar char="X"/>
            </a:pPr>
            <a:r>
              <a:rPr lang="en-IE" dirty="0" smtClean="0"/>
              <a:t>support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dirty="0"/>
              <a:t>p</a:t>
            </a:r>
            <a:r>
              <a:rPr lang="en-IE" dirty="0" smtClean="0"/>
              <a:t>artner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E" dirty="0" smtClean="0"/>
              <a:t>co-creator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Hardiman Library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Ongoing Challenges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915400" cy="38100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IE" dirty="0" smtClean="0"/>
              <a:t>Funding</a:t>
            </a:r>
          </a:p>
          <a:p>
            <a:pPr lvl="1">
              <a:buFont typeface="Arial" pitchFamily="34" charset="0"/>
              <a:buChar char="•"/>
            </a:pPr>
            <a:r>
              <a:rPr lang="en-IE" dirty="0" smtClean="0"/>
              <a:t>Skills</a:t>
            </a:r>
          </a:p>
          <a:p>
            <a:pPr lvl="1">
              <a:buFont typeface="Arial" pitchFamily="34" charset="0"/>
              <a:buChar char="•"/>
            </a:pPr>
            <a:r>
              <a:rPr lang="en-IE" dirty="0" smtClean="0"/>
              <a:t>Sustainability</a:t>
            </a:r>
          </a:p>
          <a:p>
            <a:pPr lvl="1">
              <a:buFont typeface="Arial" pitchFamily="34" charset="0"/>
              <a:buChar char="•"/>
            </a:pPr>
            <a:r>
              <a:rPr lang="en-IE" dirty="0" smtClean="0"/>
              <a:t>Prioritisation</a:t>
            </a:r>
          </a:p>
          <a:p>
            <a:pPr lvl="1">
              <a:buFont typeface="Arial" pitchFamily="34" charset="0"/>
              <a:buChar char="•"/>
            </a:pPr>
            <a:r>
              <a:rPr lang="en-IE" dirty="0" smtClean="0"/>
              <a:t>Estimation</a:t>
            </a:r>
          </a:p>
          <a:p>
            <a:pPr lvl="1">
              <a:buFont typeface="Arial" pitchFamily="34" charset="0"/>
              <a:buChar char="•"/>
            </a:pPr>
            <a:r>
              <a:rPr lang="en-IE" dirty="0" smtClean="0"/>
              <a:t>Expectations</a:t>
            </a:r>
          </a:p>
          <a:p>
            <a:pPr lvl="1">
              <a:buFont typeface="Arial" pitchFamily="34" charset="0"/>
              <a:buChar char="•"/>
            </a:pPr>
            <a:r>
              <a:rPr lang="en-IE" dirty="0" smtClean="0"/>
              <a:t>Connectivity, internally and externally</a:t>
            </a:r>
          </a:p>
          <a:p>
            <a:pPr lvl="1">
              <a:buFont typeface="Arial" pitchFamily="34" charset="0"/>
              <a:buChar char="•"/>
            </a:pPr>
            <a:r>
              <a:rPr lang="en-IE" dirty="0" smtClean="0"/>
              <a:t>Research data: the next frontier</a:t>
            </a:r>
            <a:endParaRPr lang="en-IE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James Hardiman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038" y="5229201"/>
            <a:ext cx="9011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IE" i="1" dirty="0"/>
          </a:p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040" y="0"/>
            <a:ext cx="91239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3200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r>
              <a:rPr lang="en-IE" kern="0" dirty="0" smtClean="0"/>
              <a:t> Abbey Theatre Digital </a:t>
            </a:r>
            <a:r>
              <a:rPr lang="en-IE" kern="0" dirty="0" err="1" smtClean="0"/>
              <a:t>Archive@NUI</a:t>
            </a:r>
            <a:r>
              <a:rPr lang="en-IE" kern="0" dirty="0" smtClean="0"/>
              <a:t> Galway: impact</a:t>
            </a:r>
            <a:br>
              <a:rPr lang="en-IE" kern="0" dirty="0" smtClean="0"/>
            </a:br>
            <a:endParaRPr lang="en-US" kern="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2830"/>
            <a:ext cx="72390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gBlkFront" descr="http://ecx.images-amazon.com/images/I/41H1di7P-oL._SX343_BO1,204,203,200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19" y="3697816"/>
            <a:ext cx="142176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0040" y="5756390"/>
            <a:ext cx="9123961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IE" i="1" dirty="0">
                <a:latin typeface="Calibri" panose="020F0502020204030204" pitchFamily="34" charset="0"/>
              </a:rPr>
              <a:t>To date, the combined value of research funding and student scholarships related to the Abbey archive is </a:t>
            </a:r>
            <a:r>
              <a:rPr lang="en-IE" i="1" dirty="0" smtClean="0">
                <a:latin typeface="Calibri" panose="020F0502020204030204" pitchFamily="34" charset="0"/>
              </a:rPr>
              <a:t>over </a:t>
            </a:r>
            <a:r>
              <a:rPr lang="en-IE" b="1" i="1" dirty="0" smtClean="0">
                <a:latin typeface="Calibri" panose="020F0502020204030204" pitchFamily="34" charset="0"/>
              </a:rPr>
              <a:t>€700,000</a:t>
            </a:r>
            <a:r>
              <a:rPr lang="en-IE" i="1" dirty="0">
                <a:latin typeface="Calibri" panose="020F0502020204030204" pitchFamily="34" charset="0"/>
              </a:rPr>
              <a:t>.</a:t>
            </a:r>
            <a:endParaRPr lang="en-US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0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638800" y="6096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James </a:t>
            </a:r>
            <a:r>
              <a:rPr lang="en-US" dirty="0" err="1" smtClean="0"/>
              <a:t>Hardiman</a:t>
            </a:r>
            <a:r>
              <a:rPr lang="en-US" dirty="0" smtClean="0"/>
              <a:t> Library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321"/>
            <a:ext cx="798195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065185" cy="601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73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Selected References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3810000"/>
          </a:xfrm>
        </p:spPr>
        <p:txBody>
          <a:bodyPr/>
          <a:lstStyle/>
          <a:p>
            <a:r>
              <a:rPr lang="en-US" dirty="0"/>
              <a:t>Cox, </a:t>
            </a:r>
            <a:r>
              <a:rPr lang="en-US" dirty="0" smtClean="0"/>
              <a:t>J. </a:t>
            </a:r>
            <a:r>
              <a:rPr lang="en-US" dirty="0"/>
              <a:t>(2016). Communicating New Library Roles to Enable Digital Scholarship: A Review Article, </a:t>
            </a:r>
            <a:r>
              <a:rPr lang="en-US" i="1" dirty="0"/>
              <a:t>New Review of Academic Librarianship</a:t>
            </a:r>
            <a:r>
              <a:rPr lang="en-US" dirty="0"/>
              <a:t>, 22:2-3, 132-147,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tinyurl.com/z2k8zst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IE" dirty="0" smtClean="0"/>
              <a:t>Abbey </a:t>
            </a:r>
            <a:r>
              <a:rPr lang="en-IE" dirty="0"/>
              <a:t>project annual </a:t>
            </a:r>
            <a:r>
              <a:rPr lang="en-IE" dirty="0" smtClean="0"/>
              <a:t>reports: </a:t>
            </a:r>
            <a:r>
              <a:rPr lang="en-IE" u="sng" dirty="0">
                <a:hlinkClick r:id="rId3"/>
              </a:rPr>
              <a:t>http://</a:t>
            </a:r>
            <a:r>
              <a:rPr lang="en-IE" u="sng" dirty="0" smtClean="0">
                <a:hlinkClick r:id="rId3"/>
              </a:rPr>
              <a:t>tinyurl.com/legpsxk</a:t>
            </a:r>
            <a:endParaRPr lang="en-IE" u="sng" dirty="0" smtClean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Bradley, M. </a:t>
            </a:r>
            <a:r>
              <a:rPr lang="en-IE" dirty="0"/>
              <a:t>&amp; </a:t>
            </a:r>
            <a:r>
              <a:rPr lang="en-IE" dirty="0" smtClean="0"/>
              <a:t>Keane, A. </a:t>
            </a:r>
            <a:r>
              <a:rPr lang="en-IE" dirty="0"/>
              <a:t>(2015</a:t>
            </a:r>
            <a:r>
              <a:rPr lang="en-IE" dirty="0" smtClean="0"/>
              <a:t>). </a:t>
            </a:r>
            <a:r>
              <a:rPr lang="en-IE" dirty="0"/>
              <a:t>The Abbey Theatre </a:t>
            </a:r>
            <a:r>
              <a:rPr lang="en-IE" dirty="0" smtClean="0"/>
              <a:t>Digitization Project </a:t>
            </a:r>
            <a:r>
              <a:rPr lang="en-IE" dirty="0"/>
              <a:t>in NUI Galway, </a:t>
            </a:r>
            <a:r>
              <a:rPr lang="en-IE" i="1" dirty="0"/>
              <a:t>New Review of Information Networking</a:t>
            </a:r>
            <a:r>
              <a:rPr lang="en-IE" dirty="0"/>
              <a:t>, 20:1-2, 35-47, </a:t>
            </a:r>
            <a:r>
              <a:rPr lang="en-IE" u="sng" dirty="0">
                <a:hlinkClick r:id="rId4"/>
              </a:rPr>
              <a:t>http://dx.doi.org/10.1080/13614576.2015.1114827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James Hardiman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73" y="1752600"/>
            <a:ext cx="62388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4675" y="0"/>
            <a:ext cx="7961313" cy="18002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6252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r>
              <a:rPr lang="en-IE" kern="0" dirty="0" smtClean="0"/>
              <a:t>A National Story</a:t>
            </a:r>
            <a:endParaRPr lang="en-US" kern="0" dirty="0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638800" y="60960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sz="1100" dirty="0" smtClean="0">
              <a:latin typeface="+mn-lt"/>
            </a:endParaRPr>
          </a:p>
          <a:p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James </a:t>
            </a:r>
            <a:r>
              <a:rPr lang="en-US" sz="1100" dirty="0" err="1" smtClean="0">
                <a:solidFill>
                  <a:srgbClr val="006252"/>
                </a:solidFill>
                <a:latin typeface="+mn-lt"/>
              </a:rPr>
              <a:t>Hardiman</a:t>
            </a:r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 Library</a:t>
            </a:r>
          </a:p>
          <a:p>
            <a:endParaRPr lang="en-US" sz="1100" dirty="0">
              <a:solidFill>
                <a:srgbClr val="0062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21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Genesis</a:t>
            </a:r>
            <a:endParaRPr lang="en-IE" dirty="0" smtClean="0"/>
          </a:p>
        </p:txBody>
      </p:sp>
      <p:sp>
        <p:nvSpPr>
          <p:cNvPr id="8196" name="Content Placeholder 6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3671887"/>
          </a:xfrm>
        </p:spPr>
        <p:txBody>
          <a:bodyPr/>
          <a:lstStyle/>
          <a:p>
            <a:r>
              <a:rPr lang="en-GB" dirty="0" smtClean="0"/>
              <a:t>Partnership opportunity</a:t>
            </a:r>
          </a:p>
          <a:p>
            <a:r>
              <a:rPr lang="en-GB" dirty="0" smtClean="0"/>
              <a:t>NUI Galway: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esearch and teaching strengths in theatre and drama</a:t>
            </a:r>
          </a:p>
          <a:p>
            <a:pPr lvl="1"/>
            <a:r>
              <a:rPr lang="en-GB" dirty="0" smtClean="0"/>
              <a:t>other </a:t>
            </a:r>
            <a:r>
              <a:rPr lang="en-GB" dirty="0"/>
              <a:t>partnerships: Druid Theatre, Galway Arts Festival</a:t>
            </a:r>
            <a:endParaRPr lang="en-GB" dirty="0" smtClean="0"/>
          </a:p>
          <a:p>
            <a:pPr lvl="1"/>
            <a:r>
              <a:rPr lang="en-GB" dirty="0"/>
              <a:t>s</a:t>
            </a:r>
            <a:r>
              <a:rPr lang="en-GB" dirty="0" smtClean="0"/>
              <a:t>ubstantial theatre archive holdings</a:t>
            </a:r>
          </a:p>
          <a:p>
            <a:r>
              <a:rPr lang="en-GB" dirty="0" smtClean="0"/>
              <a:t>Abbey Theatre: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xtensive archive </a:t>
            </a:r>
          </a:p>
          <a:p>
            <a:pPr lvl="1"/>
            <a:r>
              <a:rPr lang="en-GB" dirty="0" smtClean="0"/>
              <a:t>limited cataloguing and access 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ong-term preservation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sz="2000" dirty="0" smtClean="0"/>
          </a:p>
          <a:p>
            <a:endParaRPr lang="en-GB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638800" y="60960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sz="1100" dirty="0" smtClean="0">
              <a:latin typeface="+mn-lt"/>
            </a:endParaRPr>
          </a:p>
          <a:p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James </a:t>
            </a:r>
            <a:r>
              <a:rPr lang="en-US" sz="1100" dirty="0" err="1" smtClean="0">
                <a:solidFill>
                  <a:srgbClr val="006252"/>
                </a:solidFill>
                <a:latin typeface="+mn-lt"/>
              </a:rPr>
              <a:t>Hardiman</a:t>
            </a:r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 Library</a:t>
            </a:r>
          </a:p>
        </p:txBody>
      </p:sp>
    </p:spTree>
    <p:extLst>
      <p:ext uri="{BB962C8B-B14F-4D97-AF65-F5344CB8AC3E}">
        <p14:creationId xmlns:p14="http://schemas.microsoft.com/office/powerpoint/2010/main" val="34794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961313" cy="2819400"/>
          </a:xfrm>
        </p:spPr>
        <p:txBody>
          <a:bodyPr/>
          <a:lstStyle/>
          <a:p>
            <a:r>
              <a:rPr lang="en-IE" dirty="0"/>
              <a:t>D</a:t>
            </a:r>
            <a:r>
              <a:rPr lang="en-IE" dirty="0" smtClean="0"/>
              <a:t>igitise</a:t>
            </a:r>
            <a:r>
              <a:rPr lang="en-IE" dirty="0"/>
              <a:t>, catalogue and publish </a:t>
            </a:r>
            <a:r>
              <a:rPr lang="en-IE" dirty="0" smtClean="0"/>
              <a:t>the archive online </a:t>
            </a:r>
          </a:p>
          <a:p>
            <a:r>
              <a:rPr lang="en-IE" dirty="0" smtClean="0"/>
              <a:t>Mix of paper, audio and video</a:t>
            </a:r>
          </a:p>
          <a:p>
            <a:r>
              <a:rPr lang="en-GB" dirty="0" smtClean="0"/>
              <a:t>1 </a:t>
            </a:r>
            <a:r>
              <a:rPr lang="en-GB" dirty="0"/>
              <a:t>million pages, 500 hours of video, 2500 hours of </a:t>
            </a:r>
            <a:r>
              <a:rPr lang="en-GB" dirty="0" smtClean="0"/>
              <a:t>audio</a:t>
            </a:r>
            <a:endParaRPr lang="en-IE" dirty="0" smtClean="0"/>
          </a:p>
          <a:p>
            <a:r>
              <a:rPr lang="en-GB" dirty="0" smtClean="0"/>
              <a:t>Complete the retrospective digitisation in three years</a:t>
            </a:r>
            <a:endParaRPr lang="en-IE" dirty="0" smtClean="0"/>
          </a:p>
          <a:p>
            <a:r>
              <a:rPr lang="en-IE" dirty="0" smtClean="0"/>
              <a:t>Publish annual additions until 2037</a:t>
            </a:r>
          </a:p>
          <a:p>
            <a:pPr marL="0" indent="0">
              <a:buNone/>
            </a:pPr>
            <a:endParaRPr lang="en-US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638800" y="60960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sz="1100" dirty="0" smtClean="0">
              <a:latin typeface="+mn-lt"/>
            </a:endParaRPr>
          </a:p>
          <a:p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James </a:t>
            </a:r>
            <a:r>
              <a:rPr lang="en-US" sz="1100" dirty="0" err="1" smtClean="0">
                <a:solidFill>
                  <a:srgbClr val="006252"/>
                </a:solidFill>
                <a:latin typeface="+mn-lt"/>
              </a:rPr>
              <a:t>Hardiman</a:t>
            </a:r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 Library</a:t>
            </a:r>
            <a:endParaRPr lang="en-US" sz="1100" dirty="0">
              <a:solidFill>
                <a:srgbClr val="0062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5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Some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2819400"/>
          </a:xfrm>
        </p:spPr>
        <p:txBody>
          <a:bodyPr/>
          <a:lstStyle/>
          <a:p>
            <a:r>
              <a:rPr lang="en-IE" dirty="0" smtClean="0"/>
              <a:t>Prompt start, September 2012</a:t>
            </a:r>
          </a:p>
          <a:p>
            <a:r>
              <a:rPr lang="en-IE" dirty="0" smtClean="0"/>
              <a:t>Scale and range of material types, formats, equipment</a:t>
            </a:r>
          </a:p>
          <a:p>
            <a:r>
              <a:rPr lang="en-GB" dirty="0" smtClean="0"/>
              <a:t>Some </a:t>
            </a:r>
            <a:r>
              <a:rPr lang="en-GB" dirty="0"/>
              <a:t>fragile material</a:t>
            </a:r>
            <a:endParaRPr lang="en-IE" dirty="0"/>
          </a:p>
          <a:p>
            <a:r>
              <a:rPr lang="en-GB" dirty="0" smtClean="0"/>
              <a:t>Some </a:t>
            </a:r>
            <a:r>
              <a:rPr lang="en-GB" dirty="0"/>
              <a:t>categories subject to 30-year </a:t>
            </a:r>
            <a:r>
              <a:rPr lang="en-GB" dirty="0" smtClean="0"/>
              <a:t>rule or copyright restrictions</a:t>
            </a:r>
            <a:endParaRPr lang="en-GB" dirty="0"/>
          </a:p>
          <a:p>
            <a:r>
              <a:rPr lang="en-GB" dirty="0" smtClean="0"/>
              <a:t>Editorial function for sensitive material</a:t>
            </a:r>
          </a:p>
          <a:p>
            <a:r>
              <a:rPr lang="en-GB" dirty="0" smtClean="0"/>
              <a:t>File storage: 30 terabytes  in cloud</a:t>
            </a:r>
          </a:p>
          <a:p>
            <a:r>
              <a:rPr lang="en-IE" dirty="0" smtClean="0"/>
              <a:t>Library/Contractor/Academic/Institutional partnership</a:t>
            </a:r>
            <a:endParaRPr lang="en-US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638800" y="60960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sz="1100" dirty="0" smtClean="0">
              <a:latin typeface="+mn-lt"/>
            </a:endParaRPr>
          </a:p>
          <a:p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James </a:t>
            </a:r>
            <a:r>
              <a:rPr lang="en-US" sz="1100" dirty="0" err="1" smtClean="0">
                <a:solidFill>
                  <a:srgbClr val="006252"/>
                </a:solidFill>
                <a:latin typeface="+mn-lt"/>
              </a:rPr>
              <a:t>Hardiman</a:t>
            </a:r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 Library</a:t>
            </a:r>
            <a:endParaRPr lang="en-US" sz="1100" dirty="0">
              <a:solidFill>
                <a:srgbClr val="0062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7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Fast Forward: completed on time and on budget, August 2015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638800" y="60960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sz="1100" dirty="0" smtClean="0">
              <a:latin typeface="+mn-lt"/>
            </a:endParaRPr>
          </a:p>
          <a:p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James </a:t>
            </a:r>
            <a:r>
              <a:rPr lang="en-US" sz="1100" dirty="0" err="1" smtClean="0">
                <a:solidFill>
                  <a:srgbClr val="006252"/>
                </a:solidFill>
                <a:latin typeface="+mn-lt"/>
              </a:rPr>
              <a:t>Hardiman</a:t>
            </a:r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 Library</a:t>
            </a:r>
            <a:endParaRPr lang="en-US" sz="1100" dirty="0">
              <a:solidFill>
                <a:srgbClr val="006252"/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403"/>
            <a:ext cx="9144000" cy="532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5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961313" cy="1800225"/>
          </a:xfrm>
        </p:spPr>
        <p:txBody>
          <a:bodyPr/>
          <a:lstStyle/>
          <a:p>
            <a:r>
              <a:rPr lang="en-US" dirty="0" smtClean="0"/>
              <a:t>Impact on Library</a:t>
            </a:r>
            <a:endParaRPr lang="en-IE" dirty="0" smtClean="0"/>
          </a:p>
        </p:txBody>
      </p:sp>
      <p:sp>
        <p:nvSpPr>
          <p:cNvPr id="8196" name="Content Placeholder 6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114800"/>
          </a:xfrm>
        </p:spPr>
        <p:txBody>
          <a:bodyPr/>
          <a:lstStyle/>
          <a:p>
            <a:r>
              <a:rPr lang="en-GB" dirty="0" smtClean="0"/>
              <a:t>Operating at scale</a:t>
            </a:r>
          </a:p>
          <a:p>
            <a:r>
              <a:rPr lang="en-GB" dirty="0" smtClean="0"/>
              <a:t>New expectations, partnerships</a:t>
            </a:r>
          </a:p>
          <a:p>
            <a:r>
              <a:rPr lang="en-GB" dirty="0" smtClean="0"/>
              <a:t>Digital scholarship strategy</a:t>
            </a:r>
          </a:p>
          <a:p>
            <a:r>
              <a:rPr lang="en-GB" dirty="0" smtClean="0"/>
              <a:t>Formation of new team</a:t>
            </a:r>
          </a:p>
          <a:p>
            <a:r>
              <a:rPr lang="en-GB" dirty="0" smtClean="0"/>
              <a:t>Governance and accountability</a:t>
            </a:r>
          </a:p>
          <a:p>
            <a:r>
              <a:rPr lang="en-GB" dirty="0" smtClean="0"/>
              <a:t>Projects and partnerships</a:t>
            </a:r>
          </a:p>
          <a:p>
            <a:r>
              <a:rPr lang="en-GB" dirty="0" smtClean="0"/>
              <a:t>Challenges</a:t>
            </a:r>
            <a:endParaRPr lang="en-GB" dirty="0"/>
          </a:p>
          <a:p>
            <a:pPr>
              <a:buFontTx/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638800" y="6096000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sz="1100" dirty="0" smtClean="0">
              <a:latin typeface="+mn-lt"/>
            </a:endParaRPr>
          </a:p>
          <a:p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James </a:t>
            </a:r>
            <a:r>
              <a:rPr lang="en-US" sz="1100" dirty="0" err="1" smtClean="0">
                <a:solidFill>
                  <a:srgbClr val="006252"/>
                </a:solidFill>
                <a:latin typeface="+mn-lt"/>
              </a:rPr>
              <a:t>Hardiman</a:t>
            </a:r>
            <a:r>
              <a:rPr lang="en-US" sz="1100" dirty="0" smtClean="0">
                <a:solidFill>
                  <a:srgbClr val="006252"/>
                </a:solidFill>
                <a:latin typeface="+mn-lt"/>
              </a:rPr>
              <a:t> Library</a:t>
            </a:r>
          </a:p>
          <a:p>
            <a:endParaRPr lang="en-US" sz="1100" dirty="0">
              <a:solidFill>
                <a:srgbClr val="0062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igalway_master_gree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nuigalway_master_green</Template>
  <TotalTime>6942</TotalTime>
  <Words>816</Words>
  <Application>Microsoft Office PowerPoint</Application>
  <PresentationFormat>On-screen Show (4:3)</PresentationFormat>
  <Paragraphs>204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Calibri</vt:lpstr>
      <vt:lpstr>Cambria</vt:lpstr>
      <vt:lpstr>MS Mincho</vt:lpstr>
      <vt:lpstr>Times New Roman</vt:lpstr>
      <vt:lpstr>Wingdings</vt:lpstr>
      <vt:lpstr>nuigalway_master_green</vt:lpstr>
      <vt:lpstr>The Abbey Theatre Digital Archive: a large-scale, high-impact digital scholarship project </vt:lpstr>
      <vt:lpstr>National University of Ireland Galway</vt:lpstr>
      <vt:lpstr>Outline</vt:lpstr>
      <vt:lpstr>PowerPoint Presentation</vt:lpstr>
      <vt:lpstr>Genesis</vt:lpstr>
      <vt:lpstr>Project Scope</vt:lpstr>
      <vt:lpstr>Some Challenges</vt:lpstr>
      <vt:lpstr>Fast Forward: completed on time and on budget, August 2015</vt:lpstr>
      <vt:lpstr>Impact on Library</vt:lpstr>
      <vt:lpstr>Operating at Scale</vt:lpstr>
      <vt:lpstr>New Building, New Neighbours, New  Expectations       and Opportunities </vt:lpstr>
      <vt:lpstr>New Digital Project Support Requests </vt:lpstr>
      <vt:lpstr>Joining Up: a moment of truth </vt:lpstr>
      <vt:lpstr>2014: Digital Scholarship Strategy</vt:lpstr>
      <vt:lpstr>Coverage</vt:lpstr>
      <vt:lpstr>Digital Scholarship: possibilities…</vt:lpstr>
      <vt:lpstr>Digital Publishing and Innovation Team</vt:lpstr>
      <vt:lpstr>Formation of Digital Publishing and Innovation Team</vt:lpstr>
      <vt:lpstr>Governance: Digital Library Group</vt:lpstr>
      <vt:lpstr>Governance: NUI Galway-Abbey Theatre Project Group</vt:lpstr>
      <vt:lpstr>Accountability: annual project reports</vt:lpstr>
      <vt:lpstr>Other Projects and Partnerships: Digital Collections</vt:lpstr>
      <vt:lpstr>Projects and Partnerships: Databases</vt:lpstr>
      <vt:lpstr>Projects and Partnerships: text and data mining</vt:lpstr>
      <vt:lpstr>PowerPoint Presentation</vt:lpstr>
      <vt:lpstr>PowerPoint Presentation</vt:lpstr>
      <vt:lpstr>Projects and Partnerships: Seminars</vt:lpstr>
      <vt:lpstr>Projects and Partnerships:  Large-Scale Digitisation (again…)</vt:lpstr>
      <vt:lpstr>A Library Strategic Priority, 2016</vt:lpstr>
      <vt:lpstr>Partnership</vt:lpstr>
      <vt:lpstr>Ongoing Challenges</vt:lpstr>
      <vt:lpstr>PowerPoint Presentation</vt:lpstr>
      <vt:lpstr>PowerPoint Presentation</vt:lpstr>
      <vt:lpstr>Selected References</vt:lpstr>
    </vt:vector>
  </TitlesOfParts>
  <Company>NUI Galway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Plan 2011/12</dc:title>
  <dc:creator>john.cox@nuigalway.ie</dc:creator>
  <cp:lastModifiedBy>Nicky Freeman</cp:lastModifiedBy>
  <cp:revision>155</cp:revision>
  <dcterms:created xsi:type="dcterms:W3CDTF">2011-08-30T12:34:54Z</dcterms:created>
  <dcterms:modified xsi:type="dcterms:W3CDTF">2017-01-18T10:23:17Z</dcterms:modified>
</cp:coreProperties>
</file>